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3" r:id="rId7"/>
    <p:sldId id="260" r:id="rId8"/>
    <p:sldId id="270" r:id="rId9"/>
    <p:sldId id="265" r:id="rId10"/>
    <p:sldId id="271" r:id="rId11"/>
    <p:sldId id="266" r:id="rId12"/>
    <p:sldId id="267" r:id="rId13"/>
    <p:sldId id="264" r:id="rId14"/>
    <p:sldId id="262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rovaya\Desktop\&#1055;&#1088;&#1077;&#1079;&#1077;&#1085;&#1090;&#1072;&#1094;&#1080;&#1080;%20&#1050;&#1091;&#1079;&#1100;&#1084;&#1080;&#1085;&#1091;\&#1053;&#1086;&#1074;&#1086;&#1089;&#1080;&#1073;&#1080;&#1088;&#1089;&#1082;%202017\&#1057;&#1058;&#105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653551515109425E-2"/>
          <c:y val="2.6532045961378842E-2"/>
          <c:w val="0.93418971242778581"/>
          <c:h val="0.84454596137884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95</c:v>
                </c:pt>
                <c:pt idx="2">
                  <c:v>88.1</c:v>
                </c:pt>
                <c:pt idx="3">
                  <c:v>87</c:v>
                </c:pt>
                <c:pt idx="4">
                  <c:v>86.3</c:v>
                </c:pt>
                <c:pt idx="5">
                  <c:v>86.1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4">
                  <c:v>124.2</c:v>
                </c:pt>
                <c:pt idx="5">
                  <c:v>123.6</c:v>
                </c:pt>
                <c:pt idx="6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399408"/>
        <c:axId val="160393216"/>
        <c:axId val="0"/>
      </c:bar3DChart>
      <c:catAx>
        <c:axId val="15939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393216"/>
        <c:crosses val="autoZero"/>
        <c:auto val="1"/>
        <c:lblAlgn val="ctr"/>
        <c:lblOffset val="100"/>
        <c:noMultiLvlLbl val="0"/>
      </c:catAx>
      <c:valAx>
        <c:axId val="1603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smtClean="0"/>
                  <a:t>Млрд</a:t>
                </a:r>
                <a:r>
                  <a:rPr lang="ru-RU" sz="1200" baseline="0" dirty="0" smtClean="0"/>
                  <a:t> руб.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1.4570255049166747E-3"/>
              <c:y val="0.406497783561436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3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3458043708791"/>
          <c:y val="4.3052851520878448E-2"/>
          <c:w val="0.46134994354644232"/>
          <c:h val="0.78019058841510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'Численность НС '!$A$2</c:f>
              <c:strCache>
                <c:ptCount val="1"/>
                <c:pt idx="0">
                  <c:v>Общая численность работников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630857347481823E-2"/>
                  <c:y val="7.3563207738154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678441837475215E-2"/>
                  <c:y val="1.1034481160723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54649592478521E-2"/>
                  <c:y val="1.4712641547630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66545714976812E-2"/>
                  <c:y val="2.2068962321446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678441837475215E-2"/>
                  <c:y val="1.83908019345385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124 702*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'Численность НС '!$B$1:$F$1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</c:strCache>
            </c:strRef>
          </c:cat>
          <c:val>
            <c:numRef>
              <c:f>'Численность НС '!$B$2:$F$2</c:f>
              <c:numCache>
                <c:formatCode>#,##0_р_.</c:formatCode>
                <c:ptCount val="5"/>
                <c:pt idx="0">
                  <c:v>139185</c:v>
                </c:pt>
                <c:pt idx="1">
                  <c:v>138399</c:v>
                </c:pt>
                <c:pt idx="2">
                  <c:v>128298</c:v>
                </c:pt>
                <c:pt idx="3">
                  <c:v>127306</c:v>
                </c:pt>
                <c:pt idx="4" formatCode="General">
                  <c:v>125377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5F-4778-AF5E-7E1723853CAB}"/>
            </c:ext>
          </c:extLst>
        </c:ser>
        <c:ser>
          <c:idx val="1"/>
          <c:order val="1"/>
          <c:tx>
            <c:strRef>
              <c:f>'Численность НС '!$A$3</c:f>
              <c:strCache>
                <c:ptCount val="1"/>
                <c:pt idx="0">
                  <c:v>Численность научных сотрудников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98819435317514E-2"/>
                  <c:y val="2.2068962321446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87406929103264E-2"/>
                  <c:y val="2.5747122708354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29404212928306E-2"/>
                  <c:y val="2.5747122708354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47490204817878E-2"/>
                  <c:y val="2.2068962321446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46509258042335E-2"/>
                  <c:y val="1.83908019345385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45 628* 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'Численность НС '!$B$1:$F$1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</c:strCache>
            </c:strRef>
          </c:cat>
          <c:val>
            <c:numRef>
              <c:f>'Численность НС '!$B$3:$F$3</c:f>
              <c:numCache>
                <c:formatCode>#,##0_р_.</c:formatCode>
                <c:ptCount val="5"/>
                <c:pt idx="0">
                  <c:v>46946</c:v>
                </c:pt>
                <c:pt idx="1">
                  <c:v>46567</c:v>
                </c:pt>
                <c:pt idx="2">
                  <c:v>47071</c:v>
                </c:pt>
                <c:pt idx="3">
                  <c:v>46957</c:v>
                </c:pt>
                <c:pt idx="4">
                  <c:v>46206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C5F-4778-AF5E-7E1723853C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142352"/>
        <c:axId val="160425816"/>
      </c:barChart>
      <c:lineChart>
        <c:grouping val="standard"/>
        <c:varyColors val="0"/>
        <c:ser>
          <c:idx val="2"/>
          <c:order val="2"/>
          <c:tx>
            <c:strRef>
              <c:f>'Численность НС '!$A$4</c:f>
              <c:strCache>
                <c:ptCount val="1"/>
                <c:pt idx="0">
                  <c:v>Доля научных сотрудников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circle"/>
            <c:size val="1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1.3356262260348443E-2"/>
                  <c:y val="-0.1008890351278356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/>
                      <a:t>33,7%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52918184077398E-2"/>
                  <c:y val="-9.847530059824663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/>
                      <a:t>33,6%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122472814248738E-2"/>
                  <c:y val="-0.1122109388579978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/>
                      <a:t>36,7%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834768884751033E-2"/>
                  <c:y val="-0.1172395524613083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/>
                      <a:t>36,9%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547183692360704E-2"/>
                  <c:y val="-0.1145387514071209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1" dirty="0" smtClean="0"/>
                      <a:t>36,6%*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C5F-4778-AF5E-7E1723853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'Численность НС '!$B$1:$F$1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</c:strCache>
            </c:strRef>
          </c:cat>
          <c:val>
            <c:numRef>
              <c:f>'Численность НС '!$B$4:$F$4</c:f>
              <c:numCache>
                <c:formatCode>General</c:formatCode>
                <c:ptCount val="5"/>
                <c:pt idx="0">
                  <c:v>69592.5</c:v>
                </c:pt>
                <c:pt idx="1">
                  <c:v>69199.5</c:v>
                </c:pt>
                <c:pt idx="2">
                  <c:v>64149</c:v>
                </c:pt>
                <c:pt idx="3">
                  <c:v>63653</c:v>
                </c:pt>
                <c:pt idx="4">
                  <c:v>62688.5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C5F-4778-AF5E-7E1723853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42352"/>
        <c:axId val="160425816"/>
      </c:lineChart>
      <c:catAx>
        <c:axId val="15914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425816"/>
        <c:crosses val="autoZero"/>
        <c:auto val="1"/>
        <c:lblAlgn val="ctr"/>
        <c:lblOffset val="100"/>
        <c:noMultiLvlLbl val="0"/>
      </c:catAx>
      <c:valAx>
        <c:axId val="160425816"/>
        <c:scaling>
          <c:orientation val="minMax"/>
        </c:scaling>
        <c:delete val="0"/>
        <c:axPos val="l"/>
        <c:majorGridlines/>
        <c:numFmt formatCode="#,##0_р_.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14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817874731639297"/>
          <c:y val="0.2114449870294163"/>
          <c:w val="0.41182125268360709"/>
          <c:h val="0.3240094126143762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Динамика средней заработной платы научных сотрудников, руб.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28079558691325E-2"/>
          <c:y val="0.2422789981900563"/>
          <c:w val="0.63837258681181064"/>
          <c:h val="0.66296298833409828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PowerPoint]Наука'!$J$5</c:f>
              <c:strCache>
                <c:ptCount val="1"/>
                <c:pt idx="0">
                  <c:v>Средняя заработная плата научных сотрудников</c:v>
                </c:pt>
              </c:strCache>
            </c:strRef>
          </c:tx>
          <c:spPr>
            <a:ln w="38100"/>
          </c:spPr>
          <c:marker>
            <c:symbol val="circle"/>
            <c:size val="9"/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51 912</a:t>
                    </a:r>
                    <a:r>
                      <a:rPr lang="en-US" sz="1200" b="1" dirty="0" smtClean="0"/>
                      <a:t>**</a:t>
                    </a:r>
                    <a:endParaRPr lang="en-US" sz="1200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98 </a:t>
                    </a:r>
                    <a:r>
                      <a:rPr lang="en-US" smtClean="0"/>
                      <a:t>312**  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PowerPoint]Наука'!$K$4:$P$4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'[Диаграмма в Microsoft PowerPoint]Наука'!$K$5:$P$5</c:f>
              <c:numCache>
                <c:formatCode>#,##0_р_.</c:formatCode>
                <c:ptCount val="6"/>
                <c:pt idx="0">
                  <c:v>36818</c:v>
                </c:pt>
                <c:pt idx="1">
                  <c:v>43092.2</c:v>
                </c:pt>
                <c:pt idx="2">
                  <c:v>45550.6</c:v>
                </c:pt>
                <c:pt idx="3">
                  <c:v>47511.591860319859</c:v>
                </c:pt>
                <c:pt idx="4" formatCode="General">
                  <c:v>52072.3</c:v>
                </c:pt>
                <c:pt idx="5">
                  <c:v>98311.7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BBA-4B38-9048-2C3D118CCEC3}"/>
            </c:ext>
          </c:extLst>
        </c:ser>
        <c:ser>
          <c:idx val="1"/>
          <c:order val="1"/>
          <c:tx>
            <c:strRef>
              <c:f>'[Диаграмма в Microsoft PowerPoint]Наука'!$J$6</c:f>
              <c:strCache>
                <c:ptCount val="1"/>
                <c:pt idx="0">
                  <c:v>Средняя заработная плата по РФ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-4.6270764657161359E-2"/>
                  <c:y val="5.5270496243619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299884031525667E-2"/>
                  <c:y val="4.033591441583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314443718707821E-2"/>
                  <c:y val="2.5400940604266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343563093072129E-2"/>
                  <c:y val="4.033591441583050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32 633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329003405889898E-2"/>
                  <c:y val="5.02923023010231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34 </a:t>
                    </a:r>
                    <a:r>
                      <a:rPr lang="en-US" sz="1200" dirty="0" smtClean="0"/>
                      <a:t>395**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343563093072129E-2"/>
                  <c:y val="7.020507807140846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37 783**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BBA-4B38-9048-2C3D118CC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PowerPoint]Наука'!$K$4:$P$4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'[Диаграмма в Microsoft PowerPoint]Наука'!$K$6:$P$6</c:f>
              <c:numCache>
                <c:formatCode>#,##0_р_.</c:formatCode>
                <c:ptCount val="6"/>
                <c:pt idx="0">
                  <c:v>29960</c:v>
                </c:pt>
                <c:pt idx="1">
                  <c:v>32611</c:v>
                </c:pt>
                <c:pt idx="2">
                  <c:v>30694</c:v>
                </c:pt>
                <c:pt idx="3">
                  <c:v>32633</c:v>
                </c:pt>
                <c:pt idx="4">
                  <c:v>34395.0766</c:v>
                </c:pt>
                <c:pt idx="5">
                  <c:v>37783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1BBA-4B38-9048-2C3D118CC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85664"/>
        <c:axId val="161001912"/>
      </c:lineChart>
      <c:catAx>
        <c:axId val="15928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001912"/>
        <c:crosses val="autoZero"/>
        <c:auto val="1"/>
        <c:lblAlgn val="ctr"/>
        <c:lblOffset val="100"/>
        <c:noMultiLvlLbl val="0"/>
      </c:catAx>
      <c:valAx>
        <c:axId val="161001912"/>
        <c:scaling>
          <c:orientation val="minMax"/>
          <c:min val="20000"/>
        </c:scaling>
        <c:delete val="0"/>
        <c:axPos val="l"/>
        <c:majorGridlines/>
        <c:numFmt formatCode="#,##0_р_." sourceLinked="1"/>
        <c:majorTickMark val="out"/>
        <c:minorTickMark val="none"/>
        <c:tickLblPos val="nextTo"/>
        <c:crossAx val="15928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05464238116391"/>
          <c:y val="0.30389286926635534"/>
          <c:w val="0.2622834295868503"/>
          <c:h val="0.6941084054648809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Наука!$BT$4</c:f>
              <c:strCache>
                <c:ptCount val="1"/>
                <c:pt idx="0">
                  <c:v>Средняя заработная плата научных сотрудников</c:v>
                </c:pt>
              </c:strCache>
            </c:strRef>
          </c:tx>
          <c:spPr>
            <a:ln w="38100"/>
          </c:spPr>
          <c:marker>
            <c:symbol val="circle"/>
            <c:size val="8"/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51 </a:t>
                    </a:r>
                    <a:r>
                      <a:rPr lang="en-US" smtClean="0"/>
                      <a:t>404**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67 </a:t>
                    </a:r>
                    <a:r>
                      <a:rPr lang="en-US" smtClean="0"/>
                      <a:t>003**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Наука!$BT$5:$BY$5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Наука!$BT$150:$BY$150</c:f>
              <c:numCache>
                <c:formatCode>#,##0</c:formatCode>
                <c:ptCount val="6"/>
                <c:pt idx="0">
                  <c:v>41589.014524166778</c:v>
                </c:pt>
                <c:pt idx="1">
                  <c:v>46879.346078901217</c:v>
                </c:pt>
                <c:pt idx="2">
                  <c:v>49360.963618485701</c:v>
                </c:pt>
                <c:pt idx="3">
                  <c:v>50500.066486697193</c:v>
                </c:pt>
                <c:pt idx="4">
                  <c:v>51404</c:v>
                </c:pt>
                <c:pt idx="5">
                  <c:v>67002.730866059763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Наука!$BZ$153</c:f>
              <c:strCache>
                <c:ptCount val="1"/>
                <c:pt idx="0">
                  <c:v>Средняя заработная плата субъекта</c:v>
                </c:pt>
              </c:strCache>
            </c:strRef>
          </c:tx>
          <c:spPr>
            <a:ln w="38100"/>
          </c:spPr>
          <c:marker>
            <c:symbol val="circle"/>
            <c:size val="8"/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31 </a:t>
                    </a:r>
                    <a:r>
                      <a:rPr lang="en-US" smtClean="0"/>
                      <a:t>368**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33 </a:t>
                    </a:r>
                    <a:r>
                      <a:rPr lang="en-US" smtClean="0"/>
                      <a:t>501**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Наука!$BT$5:$BY$5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Наука!$BZ$155:$CE$155</c:f>
              <c:numCache>
                <c:formatCode>#,##0</c:formatCode>
                <c:ptCount val="6"/>
                <c:pt idx="0">
                  <c:v>28121.806779303068</c:v>
                </c:pt>
                <c:pt idx="1">
                  <c:v>30112.900523072538</c:v>
                </c:pt>
                <c:pt idx="2">
                  <c:v>28620.588197250519</c:v>
                </c:pt>
                <c:pt idx="3">
                  <c:v>29767.132221821474</c:v>
                </c:pt>
                <c:pt idx="4">
                  <c:v>31368.319693848192</c:v>
                </c:pt>
                <c:pt idx="5">
                  <c:v>33501.365433029881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141296"/>
        <c:axId val="162184104"/>
      </c:lineChart>
      <c:catAx>
        <c:axId val="16114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184104"/>
        <c:crosses val="autoZero"/>
        <c:auto val="1"/>
        <c:lblAlgn val="ctr"/>
        <c:lblOffset val="100"/>
        <c:noMultiLvlLbl val="0"/>
      </c:catAx>
      <c:valAx>
        <c:axId val="1621841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114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01538522229676"/>
          <c:y val="6.1839886175565933E-2"/>
          <c:w val="0.31396047181348374"/>
          <c:h val="0.651387087696373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380468356138691E-2"/>
          <c:y val="5.7993343610211287E-2"/>
          <c:w val="0.50450421733663375"/>
          <c:h val="0.811150851297305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Наука!$BJ$4</c:f>
              <c:strCache>
                <c:ptCount val="1"/>
                <c:pt idx="0">
                  <c:v>Общая численность работников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1.2414376990984652E-2"/>
                  <c:y val="1.3393453990584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9190241272517E-2"/>
                  <c:y val="4.1879333439295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7401363648950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752630104441028E-2"/>
                  <c:y val="-7.54627739759196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</a:t>
                    </a:r>
                    <a:r>
                      <a:rPr lang="en-US" dirty="0" smtClean="0"/>
                      <a:t>724*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Наука!$BJ$150:$BN$150</c:f>
              <c:numCache>
                <c:formatCode>#,##0</c:formatCode>
                <c:ptCount val="5"/>
                <c:pt idx="0">
                  <c:v>30457.500000000004</c:v>
                </c:pt>
                <c:pt idx="1">
                  <c:v>29724.720000000001</c:v>
                </c:pt>
                <c:pt idx="2">
                  <c:v>29517.399999999994</c:v>
                </c:pt>
                <c:pt idx="3">
                  <c:v>29553.400000000012</c:v>
                </c:pt>
                <c:pt idx="4">
                  <c:v>28724.199999999993</c:v>
                </c:pt>
              </c:numCache>
            </c:numRef>
          </c:val>
        </c:ser>
        <c:ser>
          <c:idx val="0"/>
          <c:order val="2"/>
          <c:tx>
            <c:strRef>
              <c:f>Наука!$BO$4</c:f>
              <c:strCache>
                <c:ptCount val="1"/>
                <c:pt idx="0">
                  <c:v>Численность научных сотрудников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3106662689348797E-2"/>
                  <c:y val="0.12247362368529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327091735377687E-2"/>
                  <c:y val="0.118700408168637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299026587925924E-2"/>
                  <c:y val="0.12247362368529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505264474986904E-2"/>
                  <c:y val="0.1068033041752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355156882829451E-2"/>
                  <c:y val="0.1068033041752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dirty="0" smtClean="0"/>
                      <a:t>981*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Наука!$BJ$5:$BN$5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Наука!$BO$150:$BS$150</c:f>
              <c:numCache>
                <c:formatCode>#,##0</c:formatCode>
                <c:ptCount val="5"/>
                <c:pt idx="0">
                  <c:v>8996.5000000000018</c:v>
                </c:pt>
                <c:pt idx="1">
                  <c:v>8910.8099999999977</c:v>
                </c:pt>
                <c:pt idx="2">
                  <c:v>8983.5000000000018</c:v>
                </c:pt>
                <c:pt idx="3">
                  <c:v>9149.7000000000025</c:v>
                </c:pt>
                <c:pt idx="4" formatCode="0">
                  <c:v>8981.1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277008"/>
        <c:axId val="160277792"/>
      </c:barChart>
      <c:lineChart>
        <c:grouping val="standard"/>
        <c:varyColors val="0"/>
        <c:ser>
          <c:idx val="2"/>
          <c:order val="0"/>
          <c:tx>
            <c:v>Для научных сотрудников</c:v>
          </c:tx>
          <c:spPr>
            <a:ln w="50800">
              <a:solidFill>
                <a:schemeClr val="accent6"/>
              </a:solidFill>
            </a:ln>
          </c:spPr>
          <c:marker>
            <c:symbol val="circ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1.6487328920741597E-2"/>
                  <c:y val="-6.242672832034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637422279355199E-2"/>
                  <c:y val="-6.0103695563119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1117182038839E-3"/>
                  <c:y val="-6.2426431222811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84372031947275E-2"/>
                  <c:y val="-5.8653292524015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871725313867873E-2"/>
                  <c:y val="-6.24262754652974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31,3</a:t>
                    </a:r>
                    <a:r>
                      <a:rPr lang="en-US" dirty="0" smtClean="0"/>
                      <a:t>%*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Наука!$BO$152:$BS$152</c:f>
              <c:numCache>
                <c:formatCode>0.0%</c:formatCode>
                <c:ptCount val="5"/>
                <c:pt idx="0">
                  <c:v>0.29537880653369453</c:v>
                </c:pt>
                <c:pt idx="1">
                  <c:v>0.29977776073248114</c:v>
                </c:pt>
                <c:pt idx="2">
                  <c:v>0.30434591122524352</c:v>
                </c:pt>
                <c:pt idx="3">
                  <c:v>0.30959889555854819</c:v>
                </c:pt>
                <c:pt idx="4">
                  <c:v>0.31266667130851344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78576"/>
        <c:axId val="160278184"/>
      </c:lineChart>
      <c:catAx>
        <c:axId val="160277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0277792"/>
        <c:crosses val="autoZero"/>
        <c:auto val="1"/>
        <c:lblAlgn val="ctr"/>
        <c:lblOffset val="100"/>
        <c:noMultiLvlLbl val="0"/>
      </c:catAx>
      <c:valAx>
        <c:axId val="1602777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0277008"/>
        <c:crosses val="autoZero"/>
        <c:crossBetween val="between"/>
      </c:valAx>
      <c:valAx>
        <c:axId val="160278184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0278576"/>
        <c:crosses val="max"/>
        <c:crossBetween val="between"/>
      </c:valAx>
      <c:catAx>
        <c:axId val="16027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602781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1275593081052748"/>
          <c:y val="0.19236365999437349"/>
          <c:w val="0.31436323421044365"/>
          <c:h val="0.6365378382691412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0.09908</cdr:x>
      <cdr:y>0.29088</cdr:y>
    </cdr:from>
    <cdr:to>
      <cdr:x>0.93666</cdr:x>
      <cdr:y>0.29465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913249" y="1438307"/>
          <a:ext cx="7719973" cy="1866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1FDA-2A6E-4D17-8D47-B85D498A2DAF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8CB2-B6F9-44D3-A24E-321A78518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9FEA-10AF-4FB7-A231-603BB6CB098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81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C89B6-47C8-467B-92F0-B942C1233D1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0A28CB-2013-4686-9F94-9EE23B3EF8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1366" y="4869160"/>
            <a:ext cx="214513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Директор</a:t>
            </a:r>
          </a:p>
          <a:p>
            <a:r>
              <a:rPr lang="ru-RU" dirty="0" smtClean="0"/>
              <a:t>ИВЭП СО РАН,</a:t>
            </a:r>
            <a:br>
              <a:rPr lang="ru-RU" dirty="0" smtClean="0"/>
            </a:br>
            <a:r>
              <a:rPr lang="ru-RU" dirty="0" smtClean="0"/>
              <a:t>д.б.н., проф. </a:t>
            </a:r>
          </a:p>
          <a:p>
            <a:r>
              <a:rPr lang="ru-RU" dirty="0" smtClean="0"/>
              <a:t>А.В. Пузанов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6256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06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43258" y="1381539"/>
            <a:ext cx="8536628" cy="720080"/>
          </a:xfrm>
          <a:prstGeom prst="rect">
            <a:avLst/>
          </a:prstGeom>
          <a:ln w="12700"/>
          <a:extLst/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0" dirty="0" smtClean="0">
                <a:ln w="1270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РАСЧЕТА СУБСИДИИ НА 2018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78" y="2851365"/>
            <a:ext cx="164179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бъем </a:t>
            </a:r>
          </a:p>
          <a:p>
            <a:pPr algn="ctr"/>
            <a:r>
              <a:rPr lang="ru-RU" sz="2000" dirty="0" smtClean="0"/>
              <a:t>субсидии ГЗ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b="1" dirty="0" smtClean="0"/>
              <a:t>2018</a:t>
            </a:r>
            <a:r>
              <a:rPr lang="ru-RU" sz="2000" dirty="0" smtClean="0"/>
              <a:t> год</a:t>
            </a:r>
            <a:endParaRPr lang="ru-RU" sz="2000" dirty="0"/>
          </a:p>
        </p:txBody>
      </p:sp>
      <p:sp>
        <p:nvSpPr>
          <p:cNvPr id="6" name="Равно 5"/>
          <p:cNvSpPr/>
          <p:nvPr/>
        </p:nvSpPr>
        <p:spPr>
          <a:xfrm>
            <a:off x="1870465" y="3122162"/>
            <a:ext cx="432048" cy="323166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0420" y="2851359"/>
            <a:ext cx="207620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Базовый объем </a:t>
            </a:r>
          </a:p>
          <a:p>
            <a:pPr algn="ctr"/>
            <a:r>
              <a:rPr lang="ru-RU" sz="2000" dirty="0" smtClean="0"/>
              <a:t>субсидии ГЗ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b="1" dirty="0" smtClean="0"/>
              <a:t>2018</a:t>
            </a:r>
            <a:r>
              <a:rPr lang="ru-RU" sz="2000" dirty="0" smtClean="0"/>
              <a:t> год</a:t>
            </a:r>
            <a:endParaRPr lang="ru-RU" sz="2000" dirty="0"/>
          </a:p>
        </p:txBody>
      </p:sp>
      <p:sp>
        <p:nvSpPr>
          <p:cNvPr id="27" name="Крест 26"/>
          <p:cNvSpPr/>
          <p:nvPr/>
        </p:nvSpPr>
        <p:spPr>
          <a:xfrm rot="2700000">
            <a:off x="4553734" y="3174821"/>
            <a:ext cx="324657" cy="368741"/>
          </a:xfrm>
          <a:prstGeom prst="plus">
            <a:avLst>
              <a:gd name="adj" fmla="val 4008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46701" y="2697473"/>
            <a:ext cx="128148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Сокращение на 0,42 %</a:t>
            </a:r>
          </a:p>
          <a:p>
            <a:pPr algn="ctr"/>
            <a:endParaRPr lang="ru-RU" sz="2000" dirty="0"/>
          </a:p>
        </p:txBody>
      </p:sp>
      <p:sp>
        <p:nvSpPr>
          <p:cNvPr id="2" name="Плюс 1"/>
          <p:cNvSpPr/>
          <p:nvPr/>
        </p:nvSpPr>
        <p:spPr>
          <a:xfrm>
            <a:off x="6228184" y="3122163"/>
            <a:ext cx="479323" cy="59953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84257" y="2760212"/>
            <a:ext cx="170911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Дополнительный объем налогов 2017 года</a:t>
            </a:r>
            <a:endParaRPr lang="ru-RU" sz="2000" dirty="0"/>
          </a:p>
        </p:txBody>
      </p:sp>
      <p:sp>
        <p:nvSpPr>
          <p:cNvPr id="11" name="Плюс 10"/>
          <p:cNvSpPr/>
          <p:nvPr/>
        </p:nvSpPr>
        <p:spPr>
          <a:xfrm>
            <a:off x="2713703" y="4420016"/>
            <a:ext cx="479323" cy="59953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2710015" y="5491736"/>
            <a:ext cx="479323" cy="59953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84315" y="4252871"/>
            <a:ext cx="447567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Дополнительный объем субсидии в связи с индексацией заработной платы на 4%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4314" y="5373216"/>
            <a:ext cx="4475679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Дополнительный объем субсидии на исполнение показателей «дорожной карты» по заработной плате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81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О ходе выполнения Указа Президента Российской Федерации в части повышения заработной платы научных сотрудников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53248"/>
              </p:ext>
            </p:extLst>
          </p:nvPr>
        </p:nvGraphicFramePr>
        <p:xfrm>
          <a:off x="107504" y="4509120"/>
          <a:ext cx="8904255" cy="228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159653"/>
              </p:ext>
            </p:extLst>
          </p:nvPr>
        </p:nvGraphicFramePr>
        <p:xfrm>
          <a:off x="2195736" y="1844824"/>
          <a:ext cx="6762869" cy="242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884" y="245602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России в 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26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О ходе выполнения Указа Президента Российской Федерации в части повышения заработной платы научных сотрудников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884" y="245602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СТУ ФАНО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800619"/>
              </p:ext>
            </p:extLst>
          </p:nvPr>
        </p:nvGraphicFramePr>
        <p:xfrm>
          <a:off x="2339752" y="1916832"/>
          <a:ext cx="6337250" cy="2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682177"/>
              </p:ext>
            </p:extLst>
          </p:nvPr>
        </p:nvGraphicFramePr>
        <p:xfrm>
          <a:off x="755576" y="4077072"/>
          <a:ext cx="7776864" cy="243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61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08005" cy="628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6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1" y="1070248"/>
            <a:ext cx="874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4" y="116632"/>
            <a:ext cx="8772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4395" r="2051"/>
          <a:stretch/>
        </p:blipFill>
        <p:spPr bwMode="auto">
          <a:xfrm>
            <a:off x="251520" y="2420888"/>
            <a:ext cx="8640960" cy="15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3765029"/>
            <a:ext cx="8677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3958" r="1458"/>
          <a:stretch/>
        </p:blipFill>
        <p:spPr bwMode="auto">
          <a:xfrm>
            <a:off x="251520" y="4437112"/>
            <a:ext cx="8712968" cy="174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5" y="5949280"/>
            <a:ext cx="869833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9203" y="6309320"/>
            <a:ext cx="414528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4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Мероприятия по повышению рейтинга Института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Стимулирование публикационной активности сотрудников путем введения новой редакции эффективного контракта, повышение оплаты труда сотрудникам с высокими показателями.</a:t>
            </a:r>
          </a:p>
          <a:p>
            <a:pPr indent="361950" algn="just"/>
            <a:endParaRPr lang="ru-RU" sz="2400" dirty="0" smtClean="0"/>
          </a:p>
          <a:p>
            <a:pPr indent="361950" algn="just"/>
            <a:r>
              <a:rPr lang="ru-RU" sz="2400" dirty="0" smtClean="0"/>
              <a:t>Распределение надбавок по подразделениям в соответствии с критериями ФАНО для оценки Институтов при выделении им дополнительного финансирования (конец 2017 г.).</a:t>
            </a:r>
          </a:p>
          <a:p>
            <a:pPr indent="361950" algn="just"/>
            <a:endParaRPr lang="ru-RU" sz="2400" dirty="0" smtClean="0"/>
          </a:p>
          <a:p>
            <a:pPr indent="361950" algn="just"/>
            <a:r>
              <a:rPr lang="ru-RU" sz="2400" dirty="0" smtClean="0"/>
              <a:t>Повышение </a:t>
            </a:r>
            <a:r>
              <a:rPr lang="ru-RU" sz="2400" dirty="0"/>
              <a:t>окладов </a:t>
            </a:r>
            <a:r>
              <a:rPr lang="ru-RU" sz="2400" dirty="0" smtClean="0"/>
              <a:t>сотрудников </a:t>
            </a:r>
            <a:r>
              <a:rPr lang="ru-RU" sz="2400" dirty="0" smtClean="0"/>
              <a:t>минимум </a:t>
            </a:r>
            <a:r>
              <a:rPr lang="ru-RU" sz="2400" dirty="0"/>
              <a:t>на 4 </a:t>
            </a:r>
            <a:r>
              <a:rPr lang="ru-RU" sz="2400" dirty="0" smtClean="0"/>
              <a:t>% (с января 2018 г.).</a:t>
            </a:r>
          </a:p>
        </p:txBody>
      </p:sp>
    </p:spTree>
    <p:extLst>
      <p:ext uri="{BB962C8B-B14F-4D97-AF65-F5344CB8AC3E}">
        <p14:creationId xmlns:p14="http://schemas.microsoft.com/office/powerpoint/2010/main" val="33815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Мероприятия по повышению рейтинга Института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Надбавки за публикационную активность, рассчитанные на основе бальной системы, подразумевающей различные баллы за статьи различного уровня (с мая 2018 г., после подписания новой версии доп. </a:t>
            </a:r>
            <a:r>
              <a:rPr lang="ru-RU" sz="2400" dirty="0" smtClean="0"/>
              <a:t>соглашений к трудовым договорам  </a:t>
            </a:r>
            <a:r>
              <a:rPr lang="ru-RU" sz="2400" dirty="0" smtClean="0"/>
              <a:t>(эффективного контракта)).</a:t>
            </a:r>
          </a:p>
          <a:p>
            <a:pPr indent="361950" algn="just"/>
            <a:endParaRPr lang="ru-RU" sz="2400" dirty="0" smtClean="0"/>
          </a:p>
          <a:p>
            <a:pPr indent="361950" algn="just"/>
            <a:r>
              <a:rPr lang="ru-RU" sz="2400" dirty="0" smtClean="0"/>
              <a:t>Поддержка научной молодежи путем внесения в эффективный контракт повышающего коэффициента за высокорейтинговые публикации.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2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5325"/>
            <a:ext cx="31384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03648" y="3231356"/>
            <a:ext cx="5329858" cy="2547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solidFill>
                <a:srgbClr val="003399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rgbClr val="003399"/>
                </a:solidFill>
                <a:latin typeface="Monotype Corsiva" pitchFamily="66" charset="0"/>
              </a:rPr>
              <a:t>Поздравляю </a:t>
            </a:r>
            <a:r>
              <a:rPr lang="ru-RU" sz="5400" dirty="0">
                <a:solidFill>
                  <a:srgbClr val="003399"/>
                </a:solidFill>
                <a:latin typeface="Monotype Corsiva" pitchFamily="66" charset="0"/>
              </a:rPr>
              <a:t>с Днем российской науки!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48880"/>
            <a:ext cx="7704856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Благодарю за </a:t>
            </a:r>
            <a:r>
              <a:rPr lang="ru-RU" dirty="0" smtClean="0"/>
              <a:t>внимание !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732240" cy="21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В 2017 г. избраны новые Президент РАН и Председатели отделений РАН</a:t>
            </a:r>
            <a:endParaRPr lang="ru-RU" sz="3600" dirty="0"/>
          </a:p>
        </p:txBody>
      </p:sp>
      <p:pic>
        <p:nvPicPr>
          <p:cNvPr id="6146" name="Picture 2" descr="Президент РАН Александр Серге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715504" cy="17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1782" y="220931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Президент РАН – академик</a:t>
            </a:r>
          </a:p>
          <a:p>
            <a:r>
              <a:rPr lang="ru-RU" sz="2400" dirty="0" smtClean="0">
                <a:effectLst/>
              </a:rPr>
              <a:t>Александр Михайлович Сергеев</a:t>
            </a:r>
          </a:p>
          <a:p>
            <a:r>
              <a:rPr lang="ru-RU" dirty="0" smtClean="0">
                <a:effectLst/>
              </a:rPr>
              <a:t>директор Института прикладной физики РАН</a:t>
            </a:r>
            <a:endParaRPr lang="ru-RU" sz="2400" dirty="0"/>
          </a:p>
        </p:txBody>
      </p:sp>
      <p:pic>
        <p:nvPicPr>
          <p:cNvPr id="6148" name="Picture 4" descr="Parm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8" y="3737967"/>
            <a:ext cx="1943636" cy="27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9334" y="4797152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Председатель СО РАН – академик</a:t>
            </a:r>
          </a:p>
          <a:p>
            <a:r>
              <a:rPr lang="ru-RU" sz="2400" dirty="0" smtClean="0">
                <a:effectLst/>
              </a:rPr>
              <a:t>Валентин Николаевич </a:t>
            </a:r>
            <a:r>
              <a:rPr lang="ru-RU" sz="2400" dirty="0" err="1" smtClean="0">
                <a:effectLst/>
              </a:rPr>
              <a:t>Пармон</a:t>
            </a:r>
            <a:endParaRPr lang="ru-RU" sz="2400" dirty="0" smtClean="0">
              <a:effectLst/>
            </a:endParaRPr>
          </a:p>
          <a:p>
            <a:r>
              <a:rPr lang="ru-RU" dirty="0" smtClean="0">
                <a:effectLst/>
              </a:rPr>
              <a:t>Научный руководитель Института катализа им. Г.К. Борескова СО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0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Некоторые основные научные результаты Института в 2017 г. </a:t>
            </a:r>
            <a:endParaRPr lang="ru-RU" sz="4000" dirty="0"/>
          </a:p>
        </p:txBody>
      </p:sp>
      <p:pic>
        <p:nvPicPr>
          <p:cNvPr id="2051" name="Рисунок 6" descr="D:\KBK\Кошелев\Пермь2015\computed_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9041"/>
            <a:ext cx="2880320" cy="263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33" y="1471285"/>
            <a:ext cx="3996195" cy="24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501" y="465427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описания процесса замерзания Телецкого озера впервые разработаны компьютерные модели </a:t>
            </a:r>
            <a:r>
              <a:rPr lang="ru-RU" sz="1600" dirty="0" err="1"/>
              <a:t>термогидродинамики</a:t>
            </a:r>
            <a:r>
              <a:rPr lang="ru-RU" sz="1600" dirty="0"/>
              <a:t> (трехмерная модель) и </a:t>
            </a:r>
            <a:r>
              <a:rPr lang="ru-RU" sz="1600" dirty="0" err="1"/>
              <a:t>ледотермики</a:t>
            </a:r>
            <a:r>
              <a:rPr lang="ru-RU" sz="1600" dirty="0"/>
              <a:t> (плановая модель), откалиброванные с использованием натурных данных за 2010-2017 гг. В 3</a:t>
            </a:r>
            <a:r>
              <a:rPr lang="en-US" sz="1600" dirty="0"/>
              <a:t>D</a:t>
            </a:r>
            <a:r>
              <a:rPr lang="ru-RU" sz="1600" dirty="0"/>
              <a:t>-расчетах впервые выявлено наличие значительной </a:t>
            </a:r>
            <a:r>
              <a:rPr lang="ru-RU" sz="1600" dirty="0" err="1"/>
              <a:t>рециркуляционной</a:t>
            </a:r>
            <a:r>
              <a:rPr lang="ru-RU" sz="1600" dirty="0"/>
              <a:t> зоны в районе подводного хребта им. Софьи </a:t>
            </a:r>
            <a:r>
              <a:rPr lang="ru-RU" sz="1600" dirty="0" err="1"/>
              <a:t>Лепнёвой</a:t>
            </a:r>
            <a:r>
              <a:rPr lang="ru-RU" sz="1600" dirty="0"/>
              <a:t> на глубинах более 100 м. В результате вычислений установлено, что именно значительная пространственная неоднородность метеоусловий (температура воздуха и скорость ветра) существенно определяет динамику ледяного покрова.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3" y="4131058"/>
            <a:ext cx="886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Распределение ледяного покрова на Телецком озере на 13.03.2014: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) расчетная толщина льда; б) положение ледяного покрова на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космоснимке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7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Некоторые основные научные результаты Института в 2017 г. 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0" y="1439792"/>
            <a:ext cx="1520190" cy="251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5" y="1439792"/>
            <a:ext cx="1484630" cy="251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58" y="1441062"/>
            <a:ext cx="15544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0712" y="1705561"/>
            <a:ext cx="936104" cy="44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9441" y="1744067"/>
            <a:ext cx="1083305" cy="44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83016" y="2148456"/>
            <a:ext cx="1554480" cy="4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1427" y="4278303"/>
            <a:ext cx="9036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Исследованы пространственное распределение, сезонная и многолетняя динамики содержания оптически активных веществ (хлорофилл – ХЛ, </a:t>
            </a:r>
            <a:r>
              <a:rPr lang="ru-RU" sz="1600" dirty="0" smtClean="0"/>
              <a:t>взвешенное </a:t>
            </a:r>
            <a:r>
              <a:rPr lang="ru-RU" sz="1600" dirty="0"/>
              <a:t>вещество – ВВ и растворенное органическое вещество – РОВ) в поверхностном слое воды заливов Карского моря </a:t>
            </a:r>
            <a:r>
              <a:rPr lang="ru-RU" sz="1600" dirty="0" smtClean="0"/>
              <a:t>и </a:t>
            </a:r>
            <a:r>
              <a:rPr lang="ru-RU" sz="1600" dirty="0"/>
              <a:t>мелководного шельфа на основе спутниковых данных высокого и среднего разрешения за 2003-2015 гг., </a:t>
            </a:r>
            <a:r>
              <a:rPr lang="ru-RU" sz="1600" dirty="0" err="1"/>
              <a:t>нейросетевого</a:t>
            </a:r>
            <a:r>
              <a:rPr lang="ru-RU" sz="1600" dirty="0"/>
              <a:t> и эвристического моделирования с верификацией по результатам судовых измерений. Установлена значительная оптическая неоднородность вод, характеризующая поля концентраций веществ, наиболее выраженная в динамичной эстуарной фронтальной зоне в области смешения морских и речных вод (рисунок). Даны рекомендации по оперативному экологическому мониторингу заливов Карского моря и прилегающего </a:t>
            </a:r>
            <a:r>
              <a:rPr lang="ru-RU" sz="1600" dirty="0" smtClean="0"/>
              <a:t>шельфа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020726"/>
            <a:ext cx="862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Концентрации ХЛ (12.07.2005), ВВ (30.07.2010) и коэффициент поглощения РОВ (12.07.2005) в заливах Карского моря</a:t>
            </a:r>
          </a:p>
        </p:txBody>
      </p:sp>
    </p:spTree>
    <p:extLst>
      <p:ext uri="{BB962C8B-B14F-4D97-AF65-F5344CB8AC3E}">
        <p14:creationId xmlns:p14="http://schemas.microsoft.com/office/powerpoint/2010/main" val="244233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Высокорейтинговые публикации Института по тематике </a:t>
            </a:r>
            <a:r>
              <a:rPr lang="ru-RU" sz="4000" dirty="0" err="1" smtClean="0"/>
              <a:t>госзадания</a:t>
            </a:r>
            <a:r>
              <a:rPr lang="ru-RU" sz="4000" dirty="0" smtClean="0"/>
              <a:t> в 2017 г.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05668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/>
            <a:r>
              <a:rPr lang="en-US" dirty="0" err="1"/>
              <a:t>Eyrikh</a:t>
            </a:r>
            <a:r>
              <a:rPr lang="en-US" dirty="0"/>
              <a:t> S., </a:t>
            </a:r>
            <a:r>
              <a:rPr lang="en-US" dirty="0" err="1"/>
              <a:t>Eichler</a:t>
            </a:r>
            <a:r>
              <a:rPr lang="en-US" dirty="0"/>
              <a:t> A., Tobler L., </a:t>
            </a:r>
            <a:r>
              <a:rPr lang="en-US" dirty="0" err="1"/>
              <a:t>Malygina</a:t>
            </a:r>
            <a:r>
              <a:rPr lang="en-US" dirty="0"/>
              <a:t> N., </a:t>
            </a:r>
            <a:r>
              <a:rPr lang="en-US" dirty="0" err="1"/>
              <a:t>Papina</a:t>
            </a:r>
            <a:r>
              <a:rPr lang="en-US" dirty="0"/>
              <a:t> T., </a:t>
            </a:r>
            <a:r>
              <a:rPr lang="en-US" dirty="0" err="1"/>
              <a:t>Schwikowski</a:t>
            </a:r>
            <a:r>
              <a:rPr lang="en-US" dirty="0"/>
              <a:t> M. A 320 Year Ice-Core Record of Atmospheric Hg Pollution in the Altai, Central Asia // ENVIRONMENTAL SCIENCE &amp; TECHNOLOGY. – 2017. – V. 51. – Is. 20. – </a:t>
            </a:r>
            <a:r>
              <a:rPr lang="ru-RU" dirty="0"/>
              <a:t>С</a:t>
            </a:r>
            <a:r>
              <a:rPr lang="en-US" dirty="0"/>
              <a:t>. 11597-11606. – DOI:10.1021/acs.est.7b03140 (Q1)</a:t>
            </a:r>
            <a:endParaRPr lang="ru-RU" dirty="0"/>
          </a:p>
          <a:p>
            <a:pPr indent="361950"/>
            <a:r>
              <a:rPr lang="en-US" dirty="0" smtClean="0"/>
              <a:t>Bischoff N., </a:t>
            </a:r>
            <a:r>
              <a:rPr lang="en-US" dirty="0" err="1" smtClean="0"/>
              <a:t>Mikutta</a:t>
            </a:r>
            <a:r>
              <a:rPr lang="en-US" dirty="0" smtClean="0"/>
              <a:t> R., </a:t>
            </a:r>
            <a:r>
              <a:rPr lang="en-US" dirty="0" err="1" smtClean="0"/>
              <a:t>Shibistova</a:t>
            </a:r>
            <a:r>
              <a:rPr lang="en-US" dirty="0" smtClean="0"/>
              <a:t> O., </a:t>
            </a:r>
            <a:r>
              <a:rPr lang="en-US" dirty="0" err="1" smtClean="0"/>
              <a:t>Puzanov</a:t>
            </a:r>
            <a:r>
              <a:rPr lang="en-US" dirty="0" smtClean="0"/>
              <a:t> A., </a:t>
            </a:r>
            <a:r>
              <a:rPr lang="en-US" dirty="0" err="1" smtClean="0"/>
              <a:t>Silanteva</a:t>
            </a:r>
            <a:r>
              <a:rPr lang="en-US" dirty="0" smtClean="0"/>
              <a:t> M., </a:t>
            </a:r>
            <a:r>
              <a:rPr lang="en-US" dirty="0" err="1" smtClean="0"/>
              <a:t>Grebennikova</a:t>
            </a:r>
            <a:r>
              <a:rPr lang="en-US" dirty="0" smtClean="0"/>
              <a:t> A., Fuss R., </a:t>
            </a:r>
            <a:r>
              <a:rPr lang="en-US" dirty="0" err="1" smtClean="0"/>
              <a:t>Guggenberger</a:t>
            </a:r>
            <a:r>
              <a:rPr lang="en-US" dirty="0" smtClean="0"/>
              <a:t> G. Limited protection of macro-aggregate-occluded organic carbon in Siberian steppe soils // BIOGEOSCIENCES. – 2017. – V. 14. – Is. 10. – </a:t>
            </a:r>
            <a:r>
              <a:rPr lang="ru-RU" dirty="0" smtClean="0"/>
              <a:t>С</a:t>
            </a:r>
            <a:r>
              <a:rPr lang="en-US" dirty="0" smtClean="0"/>
              <a:t>. 2627-2640. – DOI:10.5194/bg-14-2627-2017 (Q1)</a:t>
            </a:r>
            <a:endParaRPr lang="ru-RU" dirty="0" smtClean="0"/>
          </a:p>
          <a:p>
            <a:pPr lvl="0" indent="361950"/>
            <a:r>
              <a:rPr lang="en-US" dirty="0" err="1" smtClean="0"/>
              <a:t>Blyakharchuk</a:t>
            </a:r>
            <a:r>
              <a:rPr lang="en-US" dirty="0" smtClean="0"/>
              <a:t> </a:t>
            </a:r>
            <a:r>
              <a:rPr lang="en-US" dirty="0"/>
              <a:t>T., </a:t>
            </a:r>
            <a:r>
              <a:rPr lang="en-US" dirty="0" err="1"/>
              <a:t>Eirikh</a:t>
            </a:r>
            <a:r>
              <a:rPr lang="en-US" dirty="0"/>
              <a:t> A., </a:t>
            </a:r>
            <a:r>
              <a:rPr lang="en-US" dirty="0" err="1"/>
              <a:t>Mitrofanova</a:t>
            </a:r>
            <a:r>
              <a:rPr lang="en-US" dirty="0"/>
              <a:t> E., Li HC., Kang SC. High resolution </a:t>
            </a:r>
            <a:r>
              <a:rPr lang="en-US" dirty="0" err="1"/>
              <a:t>palaeoecological</a:t>
            </a:r>
            <a:r>
              <a:rPr lang="en-US" dirty="0"/>
              <a:t> records for climatic and environmental changes during the last 1350 years from </a:t>
            </a:r>
            <a:r>
              <a:rPr lang="en-US" dirty="0" err="1"/>
              <a:t>Manzherok</a:t>
            </a:r>
            <a:r>
              <a:rPr lang="en-US" dirty="0"/>
              <a:t> Lake, western foothills of the Altai Mountains, Russia // QUATERNARY INTERNATIONAL. – 2017. – V. 447. – </a:t>
            </a:r>
            <a:r>
              <a:rPr lang="ru-RU" dirty="0"/>
              <a:t>С</a:t>
            </a:r>
            <a:r>
              <a:rPr lang="en-US" dirty="0"/>
              <a:t>. 59-74. – DOI: 10.1016/j.quaint.2017.06.014 (Q2)</a:t>
            </a:r>
            <a:endParaRPr lang="ru-RU" dirty="0"/>
          </a:p>
          <a:p>
            <a:pPr lvl="0" indent="361950"/>
            <a:r>
              <a:rPr lang="en-US" dirty="0" err="1"/>
              <a:t>Volkova</a:t>
            </a:r>
            <a:r>
              <a:rPr lang="en-US" dirty="0"/>
              <a:t> P.A., </a:t>
            </a:r>
            <a:r>
              <a:rPr lang="en-US" dirty="0" err="1"/>
              <a:t>Kipriyanova</a:t>
            </a:r>
            <a:r>
              <a:rPr lang="en-US" dirty="0"/>
              <a:t> L.M., </a:t>
            </a:r>
            <a:r>
              <a:rPr lang="en-US" dirty="0" err="1"/>
              <a:t>Maltseva</a:t>
            </a:r>
            <a:r>
              <a:rPr lang="en-US" dirty="0"/>
              <a:t> S.Y., </a:t>
            </a:r>
            <a:r>
              <a:rPr lang="en-US" dirty="0" err="1"/>
              <a:t>Bobrov</a:t>
            </a:r>
            <a:r>
              <a:rPr lang="en-US" dirty="0"/>
              <a:t> A.A. In search of speciation: Diversification of </a:t>
            </a:r>
            <a:r>
              <a:rPr lang="en-US" dirty="0" err="1"/>
              <a:t>Stuckenia</a:t>
            </a:r>
            <a:r>
              <a:rPr lang="en-US" dirty="0"/>
              <a:t> </a:t>
            </a:r>
            <a:r>
              <a:rPr lang="en-US" dirty="0" err="1"/>
              <a:t>pectinata</a:t>
            </a:r>
            <a:r>
              <a:rPr lang="en-US" dirty="0"/>
              <a:t> </a:t>
            </a:r>
            <a:r>
              <a:rPr lang="en-US" dirty="0" err="1"/>
              <a:t>s.l.</a:t>
            </a:r>
            <a:r>
              <a:rPr lang="en-US" dirty="0"/>
              <a:t> (</a:t>
            </a:r>
            <a:r>
              <a:rPr lang="en-US" dirty="0" err="1"/>
              <a:t>Potamogetonaceae</a:t>
            </a:r>
            <a:r>
              <a:rPr lang="en-US" dirty="0"/>
              <a:t>) in southern Siberia (Asian Russia) // AQUATIC BOTANY. 2017. – V. 143. – </a:t>
            </a:r>
            <a:r>
              <a:rPr lang="ru-RU" dirty="0"/>
              <a:t>С</a:t>
            </a:r>
            <a:r>
              <a:rPr lang="en-US" dirty="0"/>
              <a:t>. 25-32. – DOI:10.1016/j.aquabot.2017.07.003 (Q2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Оценка публикационной активности со стороны ФАНО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spcAft>
                <a:spcPts val="1200"/>
              </a:spcAft>
            </a:pPr>
            <a:r>
              <a:rPr lang="ru-RU" dirty="0" smtClean="0"/>
              <a:t>В настоящее время ФАНО начало собирать данные по публикациям, категорирую их следующим образом:</a:t>
            </a:r>
          </a:p>
          <a:p>
            <a:pPr marL="361950" indent="-180975">
              <a:spcAft>
                <a:spcPts val="1200"/>
              </a:spcAft>
              <a:buAutoNum type="arabicParenR"/>
            </a:pPr>
            <a:r>
              <a:rPr lang="ru-RU" dirty="0" smtClean="0"/>
              <a:t>статьи в </a:t>
            </a:r>
            <a:r>
              <a:rPr lang="en-US" dirty="0" smtClean="0"/>
              <a:t>Web of Science</a:t>
            </a:r>
            <a:r>
              <a:rPr lang="ru-RU" dirty="0" smtClean="0"/>
              <a:t> (с разбивкой по квартилям);</a:t>
            </a:r>
          </a:p>
          <a:p>
            <a:pPr marL="361950" indent="-180975">
              <a:spcAft>
                <a:spcPts val="1200"/>
              </a:spcAft>
              <a:buAutoNum type="arabicParenR"/>
            </a:pPr>
            <a:r>
              <a:rPr lang="ru-RU" dirty="0" smtClean="0"/>
              <a:t>статьи в </a:t>
            </a:r>
            <a:r>
              <a:rPr lang="en-US" dirty="0" smtClean="0"/>
              <a:t>Scopus</a:t>
            </a:r>
            <a:r>
              <a:rPr lang="ru-RU" dirty="0" smtClean="0"/>
              <a:t>;</a:t>
            </a:r>
          </a:p>
          <a:p>
            <a:pPr marL="361950" indent="-180975">
              <a:spcAft>
                <a:spcPts val="1200"/>
              </a:spcAft>
              <a:buAutoNum type="arabicParenR"/>
            </a:pPr>
            <a:r>
              <a:rPr lang="ru-RU" dirty="0" smtClean="0"/>
              <a:t>статьи в журналах из </a:t>
            </a:r>
            <a:r>
              <a:rPr lang="en-US" dirty="0" smtClean="0"/>
              <a:t>Russian Science Citation Index</a:t>
            </a:r>
            <a:r>
              <a:rPr lang="ru-RU" dirty="0" smtClean="0"/>
              <a:t> (</a:t>
            </a:r>
            <a:r>
              <a:rPr lang="en-US" dirty="0" smtClean="0"/>
              <a:t>RSCI)</a:t>
            </a:r>
            <a:r>
              <a:rPr lang="ru-RU" dirty="0" smtClean="0"/>
              <a:t>;</a:t>
            </a:r>
          </a:p>
          <a:p>
            <a:pPr marL="361950" indent="-180975">
              <a:spcAft>
                <a:spcPts val="1200"/>
              </a:spcAft>
              <a:buAutoNum type="arabicParenR"/>
            </a:pPr>
            <a:r>
              <a:rPr lang="ru-RU" dirty="0" smtClean="0"/>
              <a:t>статьи в журналах из списка ВАК;</a:t>
            </a:r>
          </a:p>
          <a:p>
            <a:pPr marL="361950" indent="-180975">
              <a:spcAft>
                <a:spcPts val="1200"/>
              </a:spcAft>
              <a:buAutoNum type="arabicParenR"/>
            </a:pPr>
            <a:r>
              <a:rPr lang="ru-RU" dirty="0" smtClean="0"/>
              <a:t>прочие статьи в журналах, индексируемых РИНЦ.</a:t>
            </a:r>
          </a:p>
          <a:p>
            <a:pPr indent="361950">
              <a:spcAft>
                <a:spcPts val="1200"/>
              </a:spcAft>
            </a:pPr>
            <a:endParaRPr lang="ru-RU" dirty="0" smtClean="0"/>
          </a:p>
          <a:p>
            <a:pPr indent="361950">
              <a:spcAft>
                <a:spcPts val="1200"/>
              </a:spcAft>
            </a:pPr>
            <a:r>
              <a:rPr lang="ru-RU" dirty="0" smtClean="0"/>
              <a:t>Для каждой статьи рассматривается не только количество авторов, но и количество мест работы (</a:t>
            </a:r>
            <a:r>
              <a:rPr lang="ru-RU" dirty="0" err="1" smtClean="0"/>
              <a:t>аффиляций</a:t>
            </a:r>
            <a:r>
              <a:rPr lang="ru-RU" dirty="0" smtClean="0"/>
              <a:t>) у каждого из авторов из данной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88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Оценка результативности научных организаций ФАНО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/>
              <a:t>По результатам оценки Институт немного не дотянул до первой категории, хотя был рекомендован в эту категорию одним из двух экспертов и профильным отделением РАН (ОНЗ  РАН).</a:t>
            </a:r>
          </a:p>
          <a:p>
            <a:pPr indent="361950" algn="just"/>
            <a:endParaRPr lang="ru-RU" sz="2000" dirty="0" smtClean="0"/>
          </a:p>
          <a:p>
            <a:pPr indent="361950" algn="just"/>
            <a:r>
              <a:rPr lang="ru-RU" sz="2000" dirty="0" smtClean="0"/>
              <a:t>В итоге Институт был отнесен ко второй категории.</a:t>
            </a:r>
          </a:p>
          <a:p>
            <a:pPr indent="361950" algn="just"/>
            <a:endParaRPr lang="ru-RU" sz="2000" dirty="0" smtClean="0"/>
          </a:p>
          <a:p>
            <a:pPr indent="361950" algn="just"/>
            <a:r>
              <a:rPr lang="ru-RU" sz="2000" dirty="0" smtClean="0"/>
              <a:t>Для сохранения текущей категории и перехода в первую необходимо существенно усилить публикационную активность, прежде всего в части качества публикаций.</a:t>
            </a:r>
          </a:p>
          <a:p>
            <a:pPr indent="361950" algn="just"/>
            <a:endParaRPr lang="ru-RU" sz="2000" dirty="0"/>
          </a:p>
          <a:p>
            <a:pPr indent="361950" algn="just"/>
            <a:r>
              <a:rPr lang="ru-RU" sz="2000" dirty="0" smtClean="0"/>
              <a:t>Также необходимо увеличить долю внебюджетного финансирования (в том числе через конкурсы и гранты), которое рассматривается как один из основных критериев востребованности организации.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536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1283" y="789272"/>
            <a:ext cx="6862813" cy="1328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Методика распределения дополнительных бюджетных средств на повышение заработной платы научных сотрудников учреждений сферы науки, </a:t>
            </a:r>
            <a:endParaRPr lang="en-US" dirty="0" smtClean="0"/>
          </a:p>
          <a:p>
            <a:pPr algn="ctr"/>
            <a:r>
              <a:rPr lang="ru-RU" dirty="0" smtClean="0"/>
              <a:t>подведомственных </a:t>
            </a:r>
            <a:r>
              <a:rPr lang="ru-RU" dirty="0"/>
              <a:t>ФАНО России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46344" y="2518247"/>
            <a:ext cx="641686" cy="773597"/>
          </a:xfrm>
          <a:prstGeom prst="downArrow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5469" y="2129665"/>
            <a:ext cx="2223436" cy="369332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2"/>
                </a:solidFill>
              </a:rPr>
              <a:t>5 </a:t>
            </a:r>
            <a:r>
              <a:rPr lang="ru-RU" b="1" i="1" dirty="0" smtClean="0">
                <a:solidFill>
                  <a:schemeClr val="accent2"/>
                </a:solidFill>
              </a:rPr>
              <a:t>показателей</a:t>
            </a:r>
            <a:endParaRPr lang="ru-RU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69664"/>
              </p:ext>
            </p:extLst>
          </p:nvPr>
        </p:nvGraphicFramePr>
        <p:xfrm>
          <a:off x="1154229" y="3311092"/>
          <a:ext cx="6825915" cy="13805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5183"/>
                <a:gridCol w="1365183"/>
                <a:gridCol w="1365183"/>
                <a:gridCol w="1365183"/>
                <a:gridCol w="1365183"/>
              </a:tblGrid>
              <a:tr h="14437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показатель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 показатель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 показатель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 показатель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 показатель</a:t>
                      </a:r>
                      <a:endParaRPr lang="ru-RU" b="0" dirty="0"/>
                    </a:p>
                  </a:txBody>
                  <a:tcPr/>
                </a:tc>
              </a:tr>
              <a:tr h="7404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 лет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РЗП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ВНБ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ПРТсв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ПРТсрм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767" y="4340993"/>
            <a:ext cx="2310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Удельный вес исследователей до 39 лет в общей численности исследователей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4019" y="5735052"/>
            <a:ext cx="1896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Рост заработной платы научных сотрудников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19099" y="4377127"/>
            <a:ext cx="189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Отношение внебюджетных средств к бюджетным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31881" y="5735052"/>
            <a:ext cx="2165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Производительность труда </a:t>
            </a:r>
            <a:endParaRPr lang="en-US" sz="1400" dirty="0" smtClean="0"/>
          </a:p>
          <a:p>
            <a:pPr algn="ctr"/>
            <a:r>
              <a:rPr lang="ru-RU" sz="1400" dirty="0" smtClean="0"/>
              <a:t>(статьи </a:t>
            </a:r>
            <a:r>
              <a:rPr lang="en-US" sz="1400" dirty="0" smtClean="0"/>
              <a:t>Web of Science)</a:t>
            </a:r>
            <a:endParaRPr lang="ru-RU" sz="1400" dirty="0"/>
          </a:p>
        </p:txBody>
      </p:sp>
      <p:cxnSp>
        <p:nvCxnSpPr>
          <p:cNvPr id="17" name="Прямая со стрелкой 16"/>
          <p:cNvCxnSpPr>
            <a:endCxn id="13" idx="0"/>
          </p:cNvCxnSpPr>
          <p:nvPr/>
        </p:nvCxnSpPr>
        <p:spPr>
          <a:xfrm>
            <a:off x="3242107" y="4340993"/>
            <a:ext cx="0" cy="139405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30762" y="4340992"/>
            <a:ext cx="0" cy="139405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0228" y="4377126"/>
            <a:ext cx="2656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Производительность труда </a:t>
            </a:r>
            <a:endParaRPr lang="en-US" sz="1400" dirty="0"/>
          </a:p>
          <a:p>
            <a:pPr algn="ctr"/>
            <a:r>
              <a:rPr lang="ru-RU" sz="1400" dirty="0" smtClean="0"/>
              <a:t>(российские и международные периодические издания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07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ФОРМИРОВАНИЕ ПРЕДЕЛЬНОГО ОБЪЕМА БЮДЖЕТНЫХ АССИГНОВАНИЙ НА ПРОВЕДЕНИЕ ФУНДАМЕНТАЛЬНЫХ НАУЧНЫХ ИССЛЕДОВАНИЙ </a:t>
            </a:r>
            <a:r>
              <a:rPr lang="ru-RU" sz="2400" dirty="0" smtClean="0"/>
              <a:t>ФАНО НА </a:t>
            </a:r>
            <a:r>
              <a:rPr lang="ru-RU" sz="2400" dirty="0"/>
              <a:t>2018-2020 ГОДЫ</a:t>
            </a:r>
            <a:endParaRPr lang="ru-RU" sz="4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4784566"/>
              </p:ext>
            </p:extLst>
          </p:nvPr>
        </p:nvGraphicFramePr>
        <p:xfrm>
          <a:off x="141662" y="1772815"/>
          <a:ext cx="8894834" cy="484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0580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1058</Words>
  <Application>Microsoft Office PowerPoint</Application>
  <PresentationFormat>Экран (4:3)</PresentationFormat>
  <Paragraphs>133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Monotype Corsiva</vt:lpstr>
      <vt:lpstr>Trebuchet MS</vt:lpstr>
      <vt:lpstr>Wingdings</vt:lpstr>
      <vt:lpstr>Воздушный поток</vt:lpstr>
      <vt:lpstr>Презентация PowerPoint</vt:lpstr>
      <vt:lpstr>В 2017 г. избраны новые Президент РАН и Председатели отделений РАН</vt:lpstr>
      <vt:lpstr>Некоторые основные научные результаты Института в 2017 г. </vt:lpstr>
      <vt:lpstr>Некоторые основные научные результаты Института в 2017 г. </vt:lpstr>
      <vt:lpstr>Высокорейтинговые публикации Института по тематике госзадания в 2017 г. </vt:lpstr>
      <vt:lpstr>Оценка публикационной активности со стороны ФАНО</vt:lpstr>
      <vt:lpstr>Оценка результативности научных организаций ФАНО</vt:lpstr>
      <vt:lpstr>Презентация PowerPoint</vt:lpstr>
      <vt:lpstr>ФОРМИРОВАНИЕ ПРЕДЕЛЬНОГО ОБЪЕМА БЮДЖЕТНЫХ АССИГНОВАНИЙ НА ПРОВЕДЕНИЕ ФУНДАМЕНТАЛЬНЫХ НАУЧНЫХ ИССЛЕДОВАНИЙ ФАНО НА 2018-2020 ГОДЫ</vt:lpstr>
      <vt:lpstr>Презентация PowerPoint</vt:lpstr>
      <vt:lpstr>О ходе выполнения Указа Президента Российской Федерации в части повышения заработной платы научных сотрудников</vt:lpstr>
      <vt:lpstr>О ходе выполнения Указа Президента Российской Федерации в части повышения заработной платы научных сотрудников</vt:lpstr>
      <vt:lpstr>Презентация PowerPoint</vt:lpstr>
      <vt:lpstr>Презентация PowerPoint</vt:lpstr>
      <vt:lpstr>Мероприятия по повышению рейтинга Института</vt:lpstr>
      <vt:lpstr>Мероприятия по повышению рейтинга Института</vt:lpstr>
      <vt:lpstr>Благодарю за внимание !</vt:lpstr>
    </vt:vector>
  </TitlesOfParts>
  <Company>IWEP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bezmater</cp:lastModifiedBy>
  <cp:revision>15</cp:revision>
  <dcterms:created xsi:type="dcterms:W3CDTF">2018-02-07T06:07:45Z</dcterms:created>
  <dcterms:modified xsi:type="dcterms:W3CDTF">2018-02-07T09:25:28Z</dcterms:modified>
</cp:coreProperties>
</file>